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60" r:id="rId3"/>
    <p:sldId id="270" r:id="rId4"/>
  </p:sldIdLst>
  <p:sldSz cx="9144000" cy="6858000" type="screen4x3"/>
  <p:notesSz cx="6799263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tophe DAVID" initials="CD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697" autoAdjust="0"/>
  </p:normalViewPr>
  <p:slideViewPr>
    <p:cSldViewPr>
      <p:cViewPr>
        <p:scale>
          <a:sx n="75" d="100"/>
          <a:sy n="75" d="100"/>
        </p:scale>
        <p:origin x="-2496" y="-8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08C47-664A-4B4F-826F-2DE5426D0115}" type="datetimeFigureOut">
              <a:rPr lang="de-CH" smtClean="0"/>
              <a:t>2014-10-01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039A4-0B33-4BC0-96E3-E1DEBCC8947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89246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Title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Authors and affiliation</a:t>
            </a:r>
            <a:endParaRPr lang="en-GB" noProof="0" dirty="0"/>
          </a:p>
        </p:txBody>
      </p:sp>
      <p:grpSp>
        <p:nvGrpSpPr>
          <p:cNvPr id="8" name="Gruppieren 7"/>
          <p:cNvGrpSpPr/>
          <p:nvPr userDrawn="1"/>
        </p:nvGrpSpPr>
        <p:grpSpPr>
          <a:xfrm>
            <a:off x="0" y="-1"/>
            <a:ext cx="9144000" cy="1523999"/>
            <a:chOff x="0" y="-1"/>
            <a:chExt cx="9144000" cy="1523999"/>
          </a:xfrm>
        </p:grpSpPr>
        <p:pic>
          <p:nvPicPr>
            <p:cNvPr id="7" name="Picture 2" descr="\\Fileserver\einjaehrigekulturen\2_Projekte_laufend\10_TILMAN-ORG\Templates, logos\coreorganicII_bred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9144000" cy="15239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\\Fileserver\einjaehrigekulturen\2_Projekte_laufend\10_TILMAN-ORG\3_Planning\Logo\TILMAN-ORG_Logo_Final.jpg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0272" y="177102"/>
              <a:ext cx="1800200" cy="1169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364088" y="6356351"/>
            <a:ext cx="3563888" cy="24100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CORE Organic research seminar, Amsterdam, May 15</a:t>
            </a:r>
            <a:r>
              <a:rPr lang="de-CH" dirty="0" smtClean="0"/>
              <a:t>, 2013 </a:t>
            </a:r>
            <a:fld id="{668BDDA2-283F-4360-BB5B-76610212DD7B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87655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2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580112" y="6356350"/>
            <a:ext cx="3106688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Research </a:t>
            </a:r>
            <a:r>
              <a:rPr lang="de-CH" dirty="0" err="1" smtClean="0"/>
              <a:t>seminar</a:t>
            </a:r>
            <a:r>
              <a:rPr lang="de-CH" dirty="0" smtClean="0"/>
              <a:t>, Amsterdam, May 15, 2013 </a:t>
            </a:r>
            <a:fld id="{668BDDA2-283F-4360-BB5B-76610212DD7B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8" name="Picture 2" descr="\\Fileserver\einjaehrigekulturen\2_Projekte_laufend\10_TILMAN-ORG\3_Planning\Logo\TILMAN-ORG_Logo_Final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130877"/>
            <a:ext cx="1048352" cy="681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paul.maeder\Desktop\TILMAN Poster\logo-core-organic2-bw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398" y="6201618"/>
            <a:ext cx="175260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Gerade Verbindung 12"/>
          <p:cNvCxnSpPr/>
          <p:nvPr userDrawn="1"/>
        </p:nvCxnSpPr>
        <p:spPr>
          <a:xfrm>
            <a:off x="0" y="6093296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90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420046" y="6309320"/>
            <a:ext cx="3112394" cy="432048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Research seminar, Amsterdam, May 15, 2013 </a:t>
            </a:r>
            <a:fld id="{668BDDA2-283F-4360-BB5B-76610212DD7B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pic>
        <p:nvPicPr>
          <p:cNvPr id="8" name="Picture 2" descr="\\Fileserver\einjaehrigekulturen\2_Projekte_laufend\10_TILMAN-ORG\3_Planning\Logo\TILMAN-ORG_Logo_Final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20" y="6130877"/>
            <a:ext cx="1048352" cy="681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paul.maeder\Desktop\TILMAN Poster\logo-core-organic2-bw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398" y="6201618"/>
            <a:ext cx="175260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Gerade Verbindung 4"/>
          <p:cNvCxnSpPr/>
          <p:nvPr userDrawn="1"/>
        </p:nvCxnSpPr>
        <p:spPr>
          <a:xfrm>
            <a:off x="0" y="6093296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10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436096" y="6356349"/>
            <a:ext cx="3240360" cy="455759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Research seminar, Amsterdam, May 15, 2013 </a:t>
            </a:r>
            <a:fld id="{668BDDA2-283F-4360-BB5B-76610212DD7B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pic>
        <p:nvPicPr>
          <p:cNvPr id="9" name="Picture 2" descr="\\Fileserver\einjaehrigekulturen\2_Projekte_laufend\10_TILMAN-ORG\3_Planning\Logo\TILMAN-ORG_Logo_Final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130877"/>
            <a:ext cx="1048352" cy="681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paul.maeder\Desktop\TILMAN Poster\logo-core-organic2-bw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398" y="6201618"/>
            <a:ext cx="175260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Gerade Verbindung 14"/>
          <p:cNvCxnSpPr/>
          <p:nvPr userDrawn="1"/>
        </p:nvCxnSpPr>
        <p:spPr>
          <a:xfrm>
            <a:off x="0" y="6093296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249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436096" y="6356351"/>
            <a:ext cx="3312368" cy="31301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CORE </a:t>
            </a:r>
            <a:r>
              <a:rPr lang="de-CH" dirty="0" err="1" smtClean="0"/>
              <a:t>Organic</a:t>
            </a:r>
            <a:r>
              <a:rPr lang="de-CH" dirty="0" smtClean="0"/>
              <a:t> </a:t>
            </a:r>
            <a:r>
              <a:rPr lang="de-CH" dirty="0" err="1" smtClean="0"/>
              <a:t>seminar</a:t>
            </a:r>
            <a:r>
              <a:rPr lang="de-CH" dirty="0" smtClean="0"/>
              <a:t>, Amsterdam, May 15, 2013</a:t>
            </a:r>
          </a:p>
          <a:p>
            <a:fld id="{668BDDA2-283F-4360-BB5B-76610212DD7B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5911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623888" rtl="0" eaLnBrk="0" fontAlgn="base" latinLnBrk="0" hangingPunct="0">
        <a:spcBef>
          <a:spcPct val="10000"/>
        </a:spcBef>
        <a:spcAft>
          <a:spcPct val="10000"/>
        </a:spcAft>
        <a:buClr>
          <a:schemeClr val="tx1"/>
        </a:buClr>
        <a:buSzPct val="100000"/>
        <a:buFont typeface="Arial Black"/>
        <a:buChar char="›"/>
        <a:defRPr lang="de-DE" sz="2800" b="1" kern="1200" dirty="0" smtClean="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Symbol" pitchFamily="18" charset="2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Symbol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Symbol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2060848"/>
            <a:ext cx="6227638" cy="1470025"/>
          </a:xfrm>
        </p:spPr>
        <p:txBody>
          <a:bodyPr>
            <a:normAutofit/>
          </a:bodyPr>
          <a:lstStyle/>
          <a:p>
            <a:r>
              <a:rPr lang="en-US" sz="2900" dirty="0"/>
              <a:t>Reduced tillage and green manures for sustainable organic cropping systems</a:t>
            </a:r>
            <a:br>
              <a:rPr lang="en-US" sz="2900" dirty="0"/>
            </a:br>
            <a:r>
              <a:rPr lang="en-GB" sz="2900" dirty="0"/>
              <a:t>TILMAN-ORG (2011-2014)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1336" y="4034928"/>
            <a:ext cx="6232102" cy="1914351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sz="2900" dirty="0"/>
              <a:t>15 partners of 11 countries: Switzerland, France, Germany, Netherlands, Belgium, Luxemburg, United Kingdom, Estonia, Italy, Spain, Austria</a:t>
            </a:r>
          </a:p>
          <a:p>
            <a:pPr algn="l"/>
            <a:endParaRPr lang="en-US" sz="2900" dirty="0" smtClean="0"/>
          </a:p>
          <a:p>
            <a:pPr algn="l"/>
            <a:r>
              <a:rPr lang="en-US" sz="2900" dirty="0" smtClean="0"/>
              <a:t>Coordinator</a:t>
            </a:r>
            <a:r>
              <a:rPr lang="en-US" sz="2900" dirty="0"/>
              <a:t>: Paul Mäder</a:t>
            </a:r>
          </a:p>
          <a:p>
            <a:pPr algn="l"/>
            <a:r>
              <a:rPr lang="en-US" sz="2900" dirty="0"/>
              <a:t>Co-Coordinator: </a:t>
            </a:r>
            <a:r>
              <a:rPr lang="en-US" sz="2900" dirty="0" smtClean="0"/>
              <a:t>Christophe </a:t>
            </a:r>
            <a:r>
              <a:rPr lang="en-US" sz="2900" dirty="0"/>
              <a:t>David</a:t>
            </a:r>
            <a:br>
              <a:rPr lang="en-US" sz="2900" dirty="0"/>
            </a:br>
            <a:endParaRPr lang="en-US" sz="2900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364088" y="6356350"/>
            <a:ext cx="3312368" cy="35298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Core </a:t>
            </a:r>
            <a:r>
              <a:rPr lang="de-CH" dirty="0" err="1" smtClean="0"/>
              <a:t>Organic</a:t>
            </a:r>
            <a:r>
              <a:rPr lang="de-CH" dirty="0" smtClean="0"/>
              <a:t> </a:t>
            </a:r>
            <a:r>
              <a:rPr lang="de-CH" dirty="0"/>
              <a:t>S</a:t>
            </a:r>
            <a:r>
              <a:rPr lang="de-CH" dirty="0" smtClean="0"/>
              <a:t>eminar, Stockholm, </a:t>
            </a:r>
            <a:r>
              <a:rPr lang="de-CH" dirty="0" err="1" smtClean="0"/>
              <a:t>Oct</a:t>
            </a:r>
            <a:r>
              <a:rPr lang="de-CH" dirty="0" smtClean="0"/>
              <a:t> 1, 2014</a:t>
            </a:r>
          </a:p>
          <a:p>
            <a:endParaRPr lang="de-CH" dirty="0"/>
          </a:p>
        </p:txBody>
      </p:sp>
      <p:pic>
        <p:nvPicPr>
          <p:cNvPr id="1026" name="Picture 2" descr="C:\Users\paul.maeder\Desktop\fibl-logo-klein-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91" y="5949280"/>
            <a:ext cx="1171749" cy="76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563888" y="6093296"/>
            <a:ext cx="144994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 descr="\\DATENABLAGE\Backup\MeinBild\Einjaehrige_Kulturen\Maschinen\Schälpflug-Stoppelhobel_Thomas Alföldi FiB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760" y="4020993"/>
            <a:ext cx="2219239" cy="1958152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\\DATENABLAGE\Backup\MeinBild\Einjaehrige_Kulturen\Maschinen\Moulbond plough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438" y="2220793"/>
            <a:ext cx="2230562" cy="180020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700212" y="5554687"/>
            <a:ext cx="354309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www.tilman-org.net</a:t>
            </a:r>
            <a:endParaRPr lang="de-CH" sz="29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1679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 smtClean="0"/>
              <a:t>Achieved results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836712"/>
            <a:ext cx="8352928" cy="5400600"/>
          </a:xfrm>
        </p:spPr>
        <p:txBody>
          <a:bodyPr>
            <a:normAutofit fontScale="55000" lnSpcReduction="20000"/>
          </a:bodyPr>
          <a:lstStyle/>
          <a:p>
            <a:r>
              <a:rPr lang="en-GB" sz="3500" dirty="0" smtClean="0">
                <a:solidFill>
                  <a:srgbClr val="FF0000"/>
                </a:solidFill>
              </a:rPr>
              <a:t>Farmers</a:t>
            </a:r>
            <a:r>
              <a:rPr lang="en-GB" sz="3500" dirty="0" smtClean="0"/>
              <a:t> </a:t>
            </a:r>
            <a:r>
              <a:rPr lang="en-GB" sz="3500" dirty="0" smtClean="0">
                <a:solidFill>
                  <a:srgbClr val="FF0000"/>
                </a:solidFill>
              </a:rPr>
              <a:t>major concerns </a:t>
            </a:r>
            <a:r>
              <a:rPr lang="en-GB" sz="3500" dirty="0" smtClean="0"/>
              <a:t>to apply reduced tillage (RT) are weeds, </a:t>
            </a:r>
            <a:r>
              <a:rPr lang="en-GB" sz="3500" dirty="0" smtClean="0">
                <a:solidFill>
                  <a:srgbClr val="FF0000"/>
                </a:solidFill>
              </a:rPr>
              <a:t>strongest motivation</a:t>
            </a:r>
            <a:r>
              <a:rPr lang="en-GB" sz="3500" dirty="0" smtClean="0"/>
              <a:t> is improved soil fertility.</a:t>
            </a:r>
          </a:p>
          <a:p>
            <a:r>
              <a:rPr lang="en-GB" sz="3500" dirty="0" smtClean="0"/>
              <a:t>All organic farmers in the survey used </a:t>
            </a:r>
            <a:r>
              <a:rPr lang="en-GB" sz="3500" dirty="0" smtClean="0">
                <a:solidFill>
                  <a:srgbClr val="FF0000"/>
                </a:solidFill>
              </a:rPr>
              <a:t>crop rotation</a:t>
            </a:r>
            <a:r>
              <a:rPr lang="en-GB" sz="3500" dirty="0" smtClean="0"/>
              <a:t>. </a:t>
            </a:r>
            <a:r>
              <a:rPr lang="en-GB" sz="3500" dirty="0" smtClean="0">
                <a:solidFill>
                  <a:srgbClr val="FF0000"/>
                </a:solidFill>
              </a:rPr>
              <a:t>Green manures </a:t>
            </a:r>
            <a:r>
              <a:rPr lang="en-GB" sz="3500" dirty="0" smtClean="0"/>
              <a:t>were mainly planted in the temperate climate, </a:t>
            </a:r>
            <a:r>
              <a:rPr lang="en-GB" sz="3500" dirty="0" smtClean="0">
                <a:solidFill>
                  <a:srgbClr val="FF0000"/>
                </a:solidFill>
              </a:rPr>
              <a:t>no-tillage and reduced tillage </a:t>
            </a:r>
            <a:r>
              <a:rPr lang="en-GB" sz="3500" dirty="0" smtClean="0"/>
              <a:t>was more used in the Mediterranean climate.</a:t>
            </a:r>
          </a:p>
          <a:p>
            <a:r>
              <a:rPr lang="en-GB" sz="3500" dirty="0" smtClean="0">
                <a:solidFill>
                  <a:srgbClr val="FF0000"/>
                </a:solidFill>
              </a:rPr>
              <a:t>Meta-analysis</a:t>
            </a:r>
            <a:r>
              <a:rPr lang="en-GB" sz="3500" dirty="0" smtClean="0"/>
              <a:t>: Yields are reduced by 7% under reduced tillage, and carbon stocks were increased, while weed infestation was found to be higher. Shallow ploughing comparable yields to deep inversion ploughing, but increases carbon stocks.</a:t>
            </a:r>
          </a:p>
          <a:p>
            <a:r>
              <a:rPr lang="en-GB" sz="3500" dirty="0" smtClean="0">
                <a:solidFill>
                  <a:srgbClr val="FF0000"/>
                </a:solidFill>
              </a:rPr>
              <a:t>Case study soil quality</a:t>
            </a:r>
            <a:r>
              <a:rPr lang="en-GB" sz="3500" dirty="0" smtClean="0"/>
              <a:t>: Soil organic carbon, microbial biomass and diversity more stratified under RT. Tendency to more N</a:t>
            </a:r>
            <a:r>
              <a:rPr lang="en-GB" sz="3500" baseline="-25000" dirty="0" smtClean="0"/>
              <a:t>2</a:t>
            </a:r>
            <a:r>
              <a:rPr lang="en-GB" sz="3500" dirty="0" smtClean="0"/>
              <a:t>O emissions in reduced tillage.</a:t>
            </a:r>
          </a:p>
          <a:p>
            <a:r>
              <a:rPr lang="en-GB" sz="3500" dirty="0" smtClean="0">
                <a:solidFill>
                  <a:srgbClr val="FF0000"/>
                </a:solidFill>
              </a:rPr>
              <a:t>Case study weeds</a:t>
            </a:r>
            <a:r>
              <a:rPr lang="en-GB" sz="3500" dirty="0" smtClean="0"/>
              <a:t>: Weeds are more abundant in RT, but do not necessarily reduce yields.  Model for functional traits of weeds has been developed. </a:t>
            </a:r>
            <a:r>
              <a:rPr lang="en-GB" sz="3500" smtClean="0"/>
              <a:t>Site </a:t>
            </a:r>
            <a:r>
              <a:rPr lang="en-GB" sz="3500" dirty="0" smtClean="0"/>
              <a:t>specific weed management strategies are needed. </a:t>
            </a:r>
          </a:p>
          <a:p>
            <a:r>
              <a:rPr lang="en-GB" sz="3500" dirty="0" smtClean="0">
                <a:solidFill>
                  <a:srgbClr val="FF0000"/>
                </a:solidFill>
              </a:rPr>
              <a:t>Case study nutrient efficiency</a:t>
            </a:r>
            <a:r>
              <a:rPr lang="en-GB" sz="3500" dirty="0" smtClean="0"/>
              <a:t>: 8% yield reduction in RT, and 15% lower soil mineral N in spring. NDICEA was adapted to simulate impacts of RT on C and N dynamics.</a:t>
            </a:r>
          </a:p>
          <a:p>
            <a:r>
              <a:rPr lang="en-GB" sz="3500" dirty="0" smtClean="0">
                <a:solidFill>
                  <a:srgbClr val="FF0000"/>
                </a:solidFill>
              </a:rPr>
              <a:t>Prototyping and multi-criteria assessment</a:t>
            </a:r>
            <a:r>
              <a:rPr lang="en-GB" sz="3500" dirty="0" smtClean="0"/>
              <a:t>: Strength of RT: positive influence on biodiversity. Major challenge is weed control (confirming farmers’ perceptions).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de-CH" dirty="0" smtClean="0"/>
          </a:p>
          <a:p>
            <a:pPr marL="457200" lvl="1" indent="0">
              <a:buNone/>
            </a:pPr>
            <a:endParaRPr lang="de-CH" dirty="0" smtClean="0"/>
          </a:p>
          <a:p>
            <a:pPr>
              <a:buNone/>
            </a:pPr>
            <a:endParaRPr lang="de-CH" dirty="0" smtClean="0"/>
          </a:p>
          <a:p>
            <a:endParaRPr lang="de-CH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580112" y="6356351"/>
            <a:ext cx="3240360" cy="24100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CH" dirty="0"/>
              <a:t>Core </a:t>
            </a:r>
            <a:r>
              <a:rPr lang="de-CH" dirty="0" err="1"/>
              <a:t>Organic</a:t>
            </a:r>
            <a:r>
              <a:rPr lang="de-CH" dirty="0"/>
              <a:t> </a:t>
            </a:r>
            <a:r>
              <a:rPr lang="de-CH" dirty="0" smtClean="0"/>
              <a:t>Seminar</a:t>
            </a:r>
            <a:r>
              <a:rPr lang="de-CH" dirty="0"/>
              <a:t>, Stockholm, </a:t>
            </a:r>
            <a:r>
              <a:rPr lang="de-CH" dirty="0" err="1"/>
              <a:t>Oct</a:t>
            </a:r>
            <a:r>
              <a:rPr lang="de-CH" dirty="0"/>
              <a:t> 1, 2014</a:t>
            </a:r>
          </a:p>
          <a:p>
            <a:fld id="{668BDDA2-283F-4360-BB5B-76610212DD7B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90295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908720"/>
            <a:ext cx="8280920" cy="5328592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rgbClr val="FF0000"/>
                </a:solidFill>
              </a:rPr>
              <a:t>Weeds</a:t>
            </a:r>
            <a:r>
              <a:rPr lang="en-GB" dirty="0"/>
              <a:t> can be controlled when applying RT, </a:t>
            </a:r>
            <a:r>
              <a:rPr lang="en-GB" dirty="0" smtClean="0"/>
              <a:t>green </a:t>
            </a:r>
            <a:r>
              <a:rPr lang="en-GB" dirty="0"/>
              <a:t>manure are a good strategy in that </a:t>
            </a:r>
            <a:r>
              <a:rPr lang="en-GB" dirty="0" smtClean="0"/>
              <a:t>context.</a:t>
            </a:r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Yields</a:t>
            </a:r>
            <a:r>
              <a:rPr lang="en-GB" dirty="0" smtClean="0"/>
              <a:t> were not impeded if fertiliser regimes were adapted.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Further development</a:t>
            </a:r>
            <a:r>
              <a:rPr lang="en-GB" dirty="0" smtClean="0"/>
              <a:t>: Optimise timing of nutrient supply, improve machinery, adapt RT systems to regions.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RT</a:t>
            </a:r>
            <a:r>
              <a:rPr lang="en-GB" dirty="0" smtClean="0"/>
              <a:t> is especially advantageous for semi-arid regions.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Shallow ploughing </a:t>
            </a:r>
            <a:r>
              <a:rPr lang="en-GB" dirty="0" smtClean="0"/>
              <a:t>is recommended.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Hybrid </a:t>
            </a:r>
            <a:r>
              <a:rPr lang="en-GB" dirty="0">
                <a:solidFill>
                  <a:srgbClr val="FF0000"/>
                </a:solidFill>
              </a:rPr>
              <a:t>system </a:t>
            </a:r>
            <a:r>
              <a:rPr lang="en-GB" dirty="0" smtClean="0"/>
              <a:t>(plough-RT</a:t>
            </a:r>
            <a:r>
              <a:rPr lang="en-GB" dirty="0"/>
              <a:t>) in temperate climate.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Higher soil organic carbon </a:t>
            </a:r>
            <a:r>
              <a:rPr lang="en-GB" dirty="0" smtClean="0"/>
              <a:t>in upper-most soil layers reduces risk of erosion.</a:t>
            </a:r>
          </a:p>
          <a:p>
            <a:r>
              <a:rPr lang="en-GB" dirty="0" smtClean="0"/>
              <a:t>Identification of </a:t>
            </a:r>
            <a:r>
              <a:rPr lang="en-GB" dirty="0" smtClean="0">
                <a:solidFill>
                  <a:srgbClr val="FF0000"/>
                </a:solidFill>
              </a:rPr>
              <a:t>functional traits </a:t>
            </a:r>
            <a:r>
              <a:rPr lang="en-GB" dirty="0" smtClean="0"/>
              <a:t>of weeds can help farmers benefit from within-field biodiversity.</a:t>
            </a:r>
          </a:p>
          <a:p>
            <a:endParaRPr lang="en-US" b="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de-CH" dirty="0" smtClean="0"/>
          </a:p>
          <a:p>
            <a:pPr marL="457200" lvl="1" indent="0">
              <a:buNone/>
            </a:pPr>
            <a:endParaRPr lang="de-CH" dirty="0" smtClean="0"/>
          </a:p>
          <a:p>
            <a:pPr>
              <a:buNone/>
            </a:pPr>
            <a:endParaRPr lang="de-CH" dirty="0" smtClean="0"/>
          </a:p>
          <a:p>
            <a:endParaRPr lang="de-CH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580112" y="6356351"/>
            <a:ext cx="3240360" cy="24100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CH" dirty="0"/>
              <a:t>Core </a:t>
            </a:r>
            <a:r>
              <a:rPr lang="de-CH" dirty="0" err="1"/>
              <a:t>Organic</a:t>
            </a:r>
            <a:r>
              <a:rPr lang="de-CH" dirty="0"/>
              <a:t> </a:t>
            </a:r>
            <a:r>
              <a:rPr lang="de-CH" dirty="0" smtClean="0"/>
              <a:t>Seminar</a:t>
            </a:r>
            <a:r>
              <a:rPr lang="de-CH" dirty="0"/>
              <a:t>, Stockholm, </a:t>
            </a:r>
            <a:r>
              <a:rPr lang="de-CH" dirty="0" err="1"/>
              <a:t>Oct</a:t>
            </a:r>
            <a:r>
              <a:rPr lang="de-CH" dirty="0"/>
              <a:t> 1, 2014</a:t>
            </a:r>
          </a:p>
        </p:txBody>
      </p:sp>
    </p:spTree>
    <p:extLst>
      <p:ext uri="{BB962C8B-B14F-4D97-AF65-F5344CB8AC3E}">
        <p14:creationId xmlns:p14="http://schemas.microsoft.com/office/powerpoint/2010/main" val="3779665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412</Words>
  <Application>Microsoft Macintosh PowerPoint</Application>
  <PresentationFormat>Bildspel på skärmen (4:3)</PresentationFormat>
  <Paragraphs>44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4" baseType="lpstr">
      <vt:lpstr>Larissa</vt:lpstr>
      <vt:lpstr>Reduced tillage and green manures for sustainable organic cropping systems TILMAN-ORG (2011-2014)</vt:lpstr>
      <vt:lpstr>Achieved results</vt:lpstr>
      <vt:lpstr>Conclusions</vt:lpstr>
    </vt:vector>
  </TitlesOfParts>
  <Company>fiblorg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Fliessbach</dc:creator>
  <cp:lastModifiedBy>Pelle Fredriksson</cp:lastModifiedBy>
  <cp:revision>145</cp:revision>
  <cp:lastPrinted>2014-09-29T19:55:49Z</cp:lastPrinted>
  <dcterms:created xsi:type="dcterms:W3CDTF">2012-12-07T12:57:11Z</dcterms:created>
  <dcterms:modified xsi:type="dcterms:W3CDTF">2014-10-01T06:55:08Z</dcterms:modified>
</cp:coreProperties>
</file>